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2"/>
  </p:notesMasterIdLst>
  <p:sldIdLst>
    <p:sldId id="256" r:id="rId2"/>
    <p:sldId id="257" r:id="rId3"/>
    <p:sldId id="258" r:id="rId4"/>
    <p:sldId id="260" r:id="rId5"/>
    <p:sldId id="261" r:id="rId6"/>
    <p:sldId id="259" r:id="rId7"/>
    <p:sldId id="262" r:id="rId8"/>
    <p:sldId id="263" r:id="rId9"/>
    <p:sldId id="265" r:id="rId10"/>
    <p:sldId id="264" r:id="rId11"/>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80" autoAdjust="0"/>
  </p:normalViewPr>
  <p:slideViewPr>
    <p:cSldViewPr>
      <p:cViewPr varScale="1">
        <p:scale>
          <a:sx n="79" d="100"/>
          <a:sy n="79" d="100"/>
        </p:scale>
        <p:origin x="-1110" y="-78"/>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notesViewPr>
    <p:cSldViewPr>
      <p:cViewPr varScale="1">
        <p:scale>
          <a:sx n="69" d="100"/>
          <a:sy n="69" d="100"/>
        </p:scale>
        <p:origin x="-2838" y="-108"/>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4F60B102-D017-43E1-8753-24A3086175B0}" type="datetimeFigureOut">
              <a:rPr lang="en-US" smtClean="0"/>
              <a:t>1/29/2019</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23F185F3-E0D2-4A9D-8AFE-782D6240685E}" type="slidenum">
              <a:rPr lang="en-US" smtClean="0"/>
              <a:t>‹#›</a:t>
            </a:fld>
            <a:endParaRPr lang="en-US"/>
          </a:p>
        </p:txBody>
      </p:sp>
    </p:spTree>
    <p:extLst>
      <p:ext uri="{BB962C8B-B14F-4D97-AF65-F5344CB8AC3E}">
        <p14:creationId xmlns:p14="http://schemas.microsoft.com/office/powerpoint/2010/main" val="560678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F185F3-E0D2-4A9D-8AFE-782D6240685E}" type="slidenum">
              <a:rPr lang="en-US" smtClean="0"/>
              <a:t>1</a:t>
            </a:fld>
            <a:endParaRPr lang="en-US"/>
          </a:p>
        </p:txBody>
      </p:sp>
    </p:spTree>
    <p:extLst>
      <p:ext uri="{BB962C8B-B14F-4D97-AF65-F5344CB8AC3E}">
        <p14:creationId xmlns:p14="http://schemas.microsoft.com/office/powerpoint/2010/main" val="1002834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 would also like to remind everyone that the CoverAll NexGen Unbooked reports have been updated with the addition of the Program Administrator Names and the Program Names.  These reports are available on the zshare at </a:t>
            </a:r>
            <a:r>
              <a:rPr lang="en-US" baseline="0" dirty="0" err="1" smtClean="0"/>
              <a:t>zxhare</a:t>
            </a:r>
            <a:r>
              <a:rPr lang="en-US" baseline="0" dirty="0" smtClean="0"/>
              <a:t>&gt;Divisional&gt;Operations &amp; Administration&gt;~~Monthly Unbooked Policy Coverall Listing&gt;~2019 Unbooked Reports, and they are saved using the naming convention of YYYY-MN w codes.  A link to this folder is included in the email sent out to each PM/PLM monthly.</a:t>
            </a:r>
          </a:p>
          <a:p>
            <a:r>
              <a:rPr lang="en-US" baseline="0" dirty="0" smtClean="0"/>
              <a:t>I am currently working with Eileen Hutchinson to have these reports sorted and uploaded to the www.AIGPrograms.net website by PA so that the PA can access them monthly.  They monthly report will not be archived on the website, as we have a copy on the zshare.  The PA should work on clearing the oldest items on the most recent version of the report monthly, as the newer items may be those they are currently entering.</a:t>
            </a:r>
          </a:p>
          <a:p>
            <a:r>
              <a:rPr lang="en-US" baseline="0" dirty="0" smtClean="0"/>
              <a:t>By clearing these older unbooked items, and keeping up to date on them monthly, we will automatically decrease the IBR04 items. </a:t>
            </a:r>
            <a:endParaRPr lang="en-US" dirty="0"/>
          </a:p>
        </p:txBody>
      </p:sp>
      <p:sp>
        <p:nvSpPr>
          <p:cNvPr id="4" name="Slide Number Placeholder 3"/>
          <p:cNvSpPr>
            <a:spLocks noGrp="1"/>
          </p:cNvSpPr>
          <p:nvPr>
            <p:ph type="sldNum" sz="quarter" idx="10"/>
          </p:nvPr>
        </p:nvSpPr>
        <p:spPr/>
        <p:txBody>
          <a:bodyPr/>
          <a:lstStyle/>
          <a:p>
            <a:fld id="{23F185F3-E0D2-4A9D-8AFE-782D6240685E}" type="slidenum">
              <a:rPr lang="en-US" smtClean="0"/>
              <a:t>10</a:t>
            </a:fld>
            <a:endParaRPr lang="en-US"/>
          </a:p>
        </p:txBody>
      </p:sp>
    </p:spTree>
    <p:extLst>
      <p:ext uri="{BB962C8B-B14F-4D97-AF65-F5344CB8AC3E}">
        <p14:creationId xmlns:p14="http://schemas.microsoft.com/office/powerpoint/2010/main" val="1431328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F185F3-E0D2-4A9D-8AFE-782D6240685E}" type="slidenum">
              <a:rPr lang="en-US" smtClean="0"/>
              <a:t>2</a:t>
            </a:fld>
            <a:endParaRPr lang="en-US"/>
          </a:p>
        </p:txBody>
      </p:sp>
    </p:spTree>
    <p:extLst>
      <p:ext uri="{BB962C8B-B14F-4D97-AF65-F5344CB8AC3E}">
        <p14:creationId xmlns:p14="http://schemas.microsoft.com/office/powerpoint/2010/main" val="173281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F185F3-E0D2-4A9D-8AFE-782D6240685E}" type="slidenum">
              <a:rPr lang="en-US" smtClean="0"/>
              <a:t>3</a:t>
            </a:fld>
            <a:endParaRPr lang="en-US"/>
          </a:p>
        </p:txBody>
      </p:sp>
    </p:spTree>
    <p:extLst>
      <p:ext uri="{BB962C8B-B14F-4D97-AF65-F5344CB8AC3E}">
        <p14:creationId xmlns:p14="http://schemas.microsoft.com/office/powerpoint/2010/main" val="1301246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F185F3-E0D2-4A9D-8AFE-782D6240685E}" type="slidenum">
              <a:rPr lang="en-US" smtClean="0"/>
              <a:t>4</a:t>
            </a:fld>
            <a:endParaRPr lang="en-US"/>
          </a:p>
        </p:txBody>
      </p:sp>
    </p:spTree>
    <p:extLst>
      <p:ext uri="{BB962C8B-B14F-4D97-AF65-F5344CB8AC3E}">
        <p14:creationId xmlns:p14="http://schemas.microsoft.com/office/powerpoint/2010/main" val="1520877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F185F3-E0D2-4A9D-8AFE-782D6240685E}" type="slidenum">
              <a:rPr lang="en-US" smtClean="0"/>
              <a:t>5</a:t>
            </a:fld>
            <a:endParaRPr lang="en-US"/>
          </a:p>
        </p:txBody>
      </p:sp>
    </p:spTree>
    <p:extLst>
      <p:ext uri="{BB962C8B-B14F-4D97-AF65-F5344CB8AC3E}">
        <p14:creationId xmlns:p14="http://schemas.microsoft.com/office/powerpoint/2010/main" val="248610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F185F3-E0D2-4A9D-8AFE-782D6240685E}" type="slidenum">
              <a:rPr lang="en-US" smtClean="0"/>
              <a:t>6</a:t>
            </a:fld>
            <a:endParaRPr lang="en-US"/>
          </a:p>
        </p:txBody>
      </p:sp>
    </p:spTree>
    <p:extLst>
      <p:ext uri="{BB962C8B-B14F-4D97-AF65-F5344CB8AC3E}">
        <p14:creationId xmlns:p14="http://schemas.microsoft.com/office/powerpoint/2010/main" val="4235779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F185F3-E0D2-4A9D-8AFE-782D6240685E}" type="slidenum">
              <a:rPr lang="en-US" smtClean="0"/>
              <a:t>7</a:t>
            </a:fld>
            <a:endParaRPr lang="en-US"/>
          </a:p>
        </p:txBody>
      </p:sp>
    </p:spTree>
    <p:extLst>
      <p:ext uri="{BB962C8B-B14F-4D97-AF65-F5344CB8AC3E}">
        <p14:creationId xmlns:p14="http://schemas.microsoft.com/office/powerpoint/2010/main" val="3551025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Policy Expiration report comes out 90 days in advance of the expiration date of the policies. </a:t>
            </a:r>
          </a:p>
          <a:p>
            <a:pPr lvl="0"/>
            <a:r>
              <a:rPr lang="en-US" dirty="0"/>
              <a:t>For Commercial Lines policies the most advanced days notice is 75 days notice, with the exception of SC which has specific rules for short term policies, but otherwise the rule s 60 days notice.  </a:t>
            </a:r>
          </a:p>
          <a:p>
            <a:pPr lvl="0"/>
            <a:r>
              <a:rPr lang="en-US" dirty="0"/>
              <a:t>For  Auto Lines the most is 75 days notice, all exceptions pertain to notification of the DMV in specific states, but again nothing more than 75 days advance notice is required.</a:t>
            </a:r>
          </a:p>
          <a:p>
            <a:pPr lvl="0"/>
            <a:r>
              <a:rPr lang="en-US" dirty="0"/>
              <a:t>For Excess Lines the most is 75 days notice for lines other than WC.</a:t>
            </a:r>
          </a:p>
          <a:p>
            <a:r>
              <a:rPr lang="en-US" dirty="0"/>
              <a:t>We do not provide WC, but if it is somehow included in the Package policies the notice time can be up to 120 days advance notice.</a:t>
            </a:r>
          </a:p>
          <a:p>
            <a:r>
              <a:rPr lang="en-US" dirty="0"/>
              <a:t>This will allow up to 15 days turn around on the report, review and notice to the PA that a notice needs to be created.  Most of the states are 60 or less, so I believe we should be good with the report being run 90 days in advance of the expiration date of the policies.</a:t>
            </a:r>
          </a:p>
          <a:p>
            <a:endParaRPr lang="en-US" dirty="0"/>
          </a:p>
        </p:txBody>
      </p:sp>
      <p:sp>
        <p:nvSpPr>
          <p:cNvPr id="4" name="Slide Number Placeholder 3"/>
          <p:cNvSpPr>
            <a:spLocks noGrp="1"/>
          </p:cNvSpPr>
          <p:nvPr>
            <p:ph type="sldNum" sz="quarter" idx="10"/>
          </p:nvPr>
        </p:nvSpPr>
        <p:spPr/>
        <p:txBody>
          <a:bodyPr/>
          <a:lstStyle/>
          <a:p>
            <a:fld id="{23F185F3-E0D2-4A9D-8AFE-782D6240685E}" type="slidenum">
              <a:rPr lang="en-US" smtClean="0"/>
              <a:t>8</a:t>
            </a:fld>
            <a:endParaRPr lang="en-US"/>
          </a:p>
        </p:txBody>
      </p:sp>
    </p:spTree>
    <p:extLst>
      <p:ext uri="{BB962C8B-B14F-4D97-AF65-F5344CB8AC3E}">
        <p14:creationId xmlns:p14="http://schemas.microsoft.com/office/powerpoint/2010/main" val="1637400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23F185F3-E0D2-4A9D-8AFE-782D6240685E}" type="slidenum">
              <a:rPr lang="en-US" smtClean="0"/>
              <a:t>9</a:t>
            </a:fld>
            <a:endParaRPr lang="en-US"/>
          </a:p>
        </p:txBody>
      </p:sp>
    </p:spTree>
    <p:extLst>
      <p:ext uri="{BB962C8B-B14F-4D97-AF65-F5344CB8AC3E}">
        <p14:creationId xmlns:p14="http://schemas.microsoft.com/office/powerpoint/2010/main" val="3244644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598E61-845F-4EB7-8B2B-E9223C8AF207}"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D2FC1-9A98-45BA-8A79-F68116F66DFF}" type="slidenum">
              <a:rPr lang="en-US" smtClean="0"/>
              <a:t>‹#›</a:t>
            </a:fld>
            <a:endParaRPr lang="en-US"/>
          </a:p>
        </p:txBody>
      </p:sp>
    </p:spTree>
    <p:extLst>
      <p:ext uri="{BB962C8B-B14F-4D97-AF65-F5344CB8AC3E}">
        <p14:creationId xmlns:p14="http://schemas.microsoft.com/office/powerpoint/2010/main" val="2619884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98E61-845F-4EB7-8B2B-E9223C8AF207}"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D2FC1-9A98-45BA-8A79-F68116F66DFF}" type="slidenum">
              <a:rPr lang="en-US" smtClean="0"/>
              <a:t>‹#›</a:t>
            </a:fld>
            <a:endParaRPr lang="en-US"/>
          </a:p>
        </p:txBody>
      </p:sp>
    </p:spTree>
    <p:extLst>
      <p:ext uri="{BB962C8B-B14F-4D97-AF65-F5344CB8AC3E}">
        <p14:creationId xmlns:p14="http://schemas.microsoft.com/office/powerpoint/2010/main" val="672678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98E61-845F-4EB7-8B2B-E9223C8AF207}"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D2FC1-9A98-45BA-8A79-F68116F66DFF}" type="slidenum">
              <a:rPr lang="en-US" smtClean="0"/>
              <a:t>‹#›</a:t>
            </a:fld>
            <a:endParaRPr lang="en-US"/>
          </a:p>
        </p:txBody>
      </p:sp>
    </p:spTree>
    <p:extLst>
      <p:ext uri="{BB962C8B-B14F-4D97-AF65-F5344CB8AC3E}">
        <p14:creationId xmlns:p14="http://schemas.microsoft.com/office/powerpoint/2010/main" val="3664504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98E61-845F-4EB7-8B2B-E9223C8AF207}"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D2FC1-9A98-45BA-8A79-F68116F66DFF}" type="slidenum">
              <a:rPr lang="en-US" smtClean="0"/>
              <a:t>‹#›</a:t>
            </a:fld>
            <a:endParaRPr lang="en-US"/>
          </a:p>
        </p:txBody>
      </p:sp>
    </p:spTree>
    <p:extLst>
      <p:ext uri="{BB962C8B-B14F-4D97-AF65-F5344CB8AC3E}">
        <p14:creationId xmlns:p14="http://schemas.microsoft.com/office/powerpoint/2010/main" val="1424246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598E61-845F-4EB7-8B2B-E9223C8AF207}"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D2FC1-9A98-45BA-8A79-F68116F66DFF}" type="slidenum">
              <a:rPr lang="en-US" smtClean="0"/>
              <a:t>‹#›</a:t>
            </a:fld>
            <a:endParaRPr lang="en-US"/>
          </a:p>
        </p:txBody>
      </p:sp>
    </p:spTree>
    <p:extLst>
      <p:ext uri="{BB962C8B-B14F-4D97-AF65-F5344CB8AC3E}">
        <p14:creationId xmlns:p14="http://schemas.microsoft.com/office/powerpoint/2010/main" val="1663663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598E61-845F-4EB7-8B2B-E9223C8AF207}"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D2FC1-9A98-45BA-8A79-F68116F66DFF}" type="slidenum">
              <a:rPr lang="en-US" smtClean="0"/>
              <a:t>‹#›</a:t>
            </a:fld>
            <a:endParaRPr lang="en-US"/>
          </a:p>
        </p:txBody>
      </p:sp>
    </p:spTree>
    <p:extLst>
      <p:ext uri="{BB962C8B-B14F-4D97-AF65-F5344CB8AC3E}">
        <p14:creationId xmlns:p14="http://schemas.microsoft.com/office/powerpoint/2010/main" val="1249211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598E61-845F-4EB7-8B2B-E9223C8AF207}" type="datetimeFigureOut">
              <a:rPr lang="en-US" smtClean="0"/>
              <a:t>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4D2FC1-9A98-45BA-8A79-F68116F66DFF}" type="slidenum">
              <a:rPr lang="en-US" smtClean="0"/>
              <a:t>‹#›</a:t>
            </a:fld>
            <a:endParaRPr lang="en-US"/>
          </a:p>
        </p:txBody>
      </p:sp>
    </p:spTree>
    <p:extLst>
      <p:ext uri="{BB962C8B-B14F-4D97-AF65-F5344CB8AC3E}">
        <p14:creationId xmlns:p14="http://schemas.microsoft.com/office/powerpoint/2010/main" val="483877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598E61-845F-4EB7-8B2B-E9223C8AF207}" type="datetimeFigureOut">
              <a:rPr lang="en-US" smtClean="0"/>
              <a:t>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4D2FC1-9A98-45BA-8A79-F68116F66DFF}" type="slidenum">
              <a:rPr lang="en-US" smtClean="0"/>
              <a:t>‹#›</a:t>
            </a:fld>
            <a:endParaRPr lang="en-US"/>
          </a:p>
        </p:txBody>
      </p:sp>
    </p:spTree>
    <p:extLst>
      <p:ext uri="{BB962C8B-B14F-4D97-AF65-F5344CB8AC3E}">
        <p14:creationId xmlns:p14="http://schemas.microsoft.com/office/powerpoint/2010/main" val="2241340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598E61-845F-4EB7-8B2B-E9223C8AF207}" type="datetimeFigureOut">
              <a:rPr lang="en-US" smtClean="0"/>
              <a:t>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4D2FC1-9A98-45BA-8A79-F68116F66DFF}" type="slidenum">
              <a:rPr lang="en-US" smtClean="0"/>
              <a:t>‹#›</a:t>
            </a:fld>
            <a:endParaRPr lang="en-US"/>
          </a:p>
        </p:txBody>
      </p:sp>
    </p:spTree>
    <p:extLst>
      <p:ext uri="{BB962C8B-B14F-4D97-AF65-F5344CB8AC3E}">
        <p14:creationId xmlns:p14="http://schemas.microsoft.com/office/powerpoint/2010/main" val="157763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598E61-845F-4EB7-8B2B-E9223C8AF207}"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D2FC1-9A98-45BA-8A79-F68116F66DFF}" type="slidenum">
              <a:rPr lang="en-US" smtClean="0"/>
              <a:t>‹#›</a:t>
            </a:fld>
            <a:endParaRPr lang="en-US"/>
          </a:p>
        </p:txBody>
      </p:sp>
    </p:spTree>
    <p:extLst>
      <p:ext uri="{BB962C8B-B14F-4D97-AF65-F5344CB8AC3E}">
        <p14:creationId xmlns:p14="http://schemas.microsoft.com/office/powerpoint/2010/main" val="87011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598E61-845F-4EB7-8B2B-E9223C8AF207}"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D2FC1-9A98-45BA-8A79-F68116F66DFF}" type="slidenum">
              <a:rPr lang="en-US" smtClean="0"/>
              <a:t>‹#›</a:t>
            </a:fld>
            <a:endParaRPr lang="en-US"/>
          </a:p>
        </p:txBody>
      </p:sp>
    </p:spTree>
    <p:extLst>
      <p:ext uri="{BB962C8B-B14F-4D97-AF65-F5344CB8AC3E}">
        <p14:creationId xmlns:p14="http://schemas.microsoft.com/office/powerpoint/2010/main" val="2633191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98E61-845F-4EB7-8B2B-E9223C8AF207}" type="datetimeFigureOut">
              <a:rPr lang="en-US" smtClean="0"/>
              <a:t>1/29/2019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D2FC1-9A98-45BA-8A79-F68116F66DFF}" type="slidenum">
              <a:rPr lang="en-US" smtClean="0"/>
              <a:t>‹#›</a:t>
            </a:fld>
            <a:endParaRPr lang="en-US"/>
          </a:p>
        </p:txBody>
      </p:sp>
    </p:spTree>
    <p:extLst>
      <p:ext uri="{BB962C8B-B14F-4D97-AF65-F5344CB8AC3E}">
        <p14:creationId xmlns:p14="http://schemas.microsoft.com/office/powerpoint/2010/main" val="168278845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Program NRN Reports</a:t>
            </a:r>
            <a:endParaRPr lang="en-US" dirty="0"/>
          </a:p>
        </p:txBody>
      </p:sp>
      <p:sp>
        <p:nvSpPr>
          <p:cNvPr id="3" name="Subtitle 2"/>
          <p:cNvSpPr>
            <a:spLocks noGrp="1"/>
          </p:cNvSpPr>
          <p:nvPr>
            <p:ph type="subTitle" idx="1"/>
          </p:nvPr>
        </p:nvSpPr>
        <p:spPr/>
        <p:txBody>
          <a:bodyPr/>
          <a:lstStyle/>
          <a:p>
            <a:r>
              <a:rPr lang="en-US" dirty="0" smtClean="0"/>
              <a:t>Expiration to ODEN Report Comparison </a:t>
            </a:r>
            <a:endParaRPr lang="en-US" dirty="0"/>
          </a:p>
        </p:txBody>
      </p:sp>
    </p:spTree>
    <p:extLst>
      <p:ext uri="{BB962C8B-B14F-4D97-AF65-F5344CB8AC3E}">
        <p14:creationId xmlns:p14="http://schemas.microsoft.com/office/powerpoint/2010/main" val="28029689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Next Steps</a:t>
            </a:r>
            <a:endParaRPr lang="en-US" sz="4000" dirty="0"/>
          </a:p>
        </p:txBody>
      </p:sp>
      <p:sp>
        <p:nvSpPr>
          <p:cNvPr id="5" name="Content Placeholder 4"/>
          <p:cNvSpPr>
            <a:spLocks noGrp="1"/>
          </p:cNvSpPr>
          <p:nvPr>
            <p:ph idx="1"/>
          </p:nvPr>
        </p:nvSpPr>
        <p:spPr/>
        <p:txBody>
          <a:bodyPr>
            <a:normAutofit fontScale="62500" lnSpcReduction="20000"/>
          </a:bodyPr>
          <a:lstStyle/>
          <a:p>
            <a:r>
              <a:rPr lang="en-US" dirty="0" smtClean="0"/>
              <a:t>It will be up to the Program Manager to review the results of the monthly report</a:t>
            </a:r>
          </a:p>
          <a:p>
            <a:pPr lvl="1"/>
            <a:r>
              <a:rPr lang="en-US" dirty="0" smtClean="0"/>
              <a:t>The mail date should be confirmed as falling within the State Rules</a:t>
            </a:r>
          </a:p>
          <a:p>
            <a:pPr lvl="1"/>
            <a:r>
              <a:rPr lang="en-US" dirty="0" smtClean="0"/>
              <a:t>The PA should be requested to provide an explanation of the lack on notice on those accounts that show the #N/A result</a:t>
            </a:r>
          </a:p>
          <a:p>
            <a:pPr lvl="2"/>
            <a:r>
              <a:rPr lang="en-US" dirty="0" smtClean="0"/>
              <a:t>Acceptable reasons would be if the account was previously cancelled or extended beyond the noted expiration date</a:t>
            </a:r>
          </a:p>
          <a:p>
            <a:pPr lvl="1"/>
            <a:r>
              <a:rPr lang="en-US" dirty="0" smtClean="0"/>
              <a:t>The PA should require that a notice be created on any accounts where the PA can not provide an acceptable</a:t>
            </a:r>
          </a:p>
          <a:p>
            <a:pPr lvl="2"/>
            <a:r>
              <a:rPr lang="en-US" dirty="0" smtClean="0"/>
              <a:t>State Rules and Regulations should be confirmed by the PA if extension of the policy would be necessary to meet the requirements</a:t>
            </a:r>
          </a:p>
          <a:p>
            <a:pPr lvl="3"/>
            <a:r>
              <a:rPr lang="en-US" dirty="0" smtClean="0"/>
              <a:t>Some states do not allow extension of policies for this purpose and penalties may apply if the notice is not received within the required time period</a:t>
            </a:r>
          </a:p>
          <a:p>
            <a:r>
              <a:rPr lang="en-US" dirty="0"/>
              <a:t>The PM should notify their PLM of any accounts which have not received a Notice of Non-Renewal and for which the PA did not provide an acceptable reason for determination of proper handling.  If the PM/PLM requires regulatory guidance, they should reach out to Chris </a:t>
            </a:r>
            <a:r>
              <a:rPr lang="en-US" dirty="0" smtClean="0"/>
              <a:t>Koke</a:t>
            </a:r>
            <a:endParaRPr lang="en-US" dirty="0"/>
          </a:p>
        </p:txBody>
      </p:sp>
    </p:spTree>
    <p:extLst>
      <p:ext uri="{BB962C8B-B14F-4D97-AF65-F5344CB8AC3E}">
        <p14:creationId xmlns:p14="http://schemas.microsoft.com/office/powerpoint/2010/main" val="4164328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dirty="0" smtClean="0"/>
              <a:t>Monthly Expiration</a:t>
            </a:r>
            <a:r>
              <a:rPr lang="en-US" sz="4000" baseline="0" dirty="0" smtClean="0"/>
              <a:t> Reports</a:t>
            </a:r>
            <a:endParaRPr lang="en-US" sz="4000" dirty="0"/>
          </a:p>
        </p:txBody>
      </p:sp>
      <p:sp>
        <p:nvSpPr>
          <p:cNvPr id="4" name="Content Placeholder 3"/>
          <p:cNvSpPr>
            <a:spLocks noGrp="1"/>
          </p:cNvSpPr>
          <p:nvPr>
            <p:ph idx="1"/>
          </p:nvPr>
        </p:nvSpPr>
        <p:spPr/>
        <p:txBody>
          <a:bodyPr/>
          <a:lstStyle/>
          <a:p>
            <a:r>
              <a:rPr lang="en-US" dirty="0" smtClean="0"/>
              <a:t>A monthly Div 66 Expiration report is provided to the Ops team</a:t>
            </a:r>
          </a:p>
          <a:p>
            <a:pPr lvl="1"/>
            <a:r>
              <a:rPr lang="en-US" dirty="0" smtClean="0"/>
              <a:t>The report is run 90 days in advance of the current month, therefore the February 2019 report will contain the expiring policy information for May 2019</a:t>
            </a:r>
            <a:endParaRPr lang="en-US" dirty="0"/>
          </a:p>
        </p:txBody>
      </p:sp>
    </p:spTree>
    <p:extLst>
      <p:ext uri="{BB962C8B-B14F-4D97-AF65-F5344CB8AC3E}">
        <p14:creationId xmlns:p14="http://schemas.microsoft.com/office/powerpoint/2010/main" val="749052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ODEN Policy Terminator Reports</a:t>
            </a:r>
            <a:endParaRPr lang="en-US" sz="4000" dirty="0"/>
          </a:p>
        </p:txBody>
      </p:sp>
      <p:sp>
        <p:nvSpPr>
          <p:cNvPr id="3" name="Content Placeholder 2"/>
          <p:cNvSpPr>
            <a:spLocks noGrp="1"/>
          </p:cNvSpPr>
          <p:nvPr>
            <p:ph idx="1"/>
          </p:nvPr>
        </p:nvSpPr>
        <p:spPr/>
        <p:txBody>
          <a:bodyPr/>
          <a:lstStyle/>
          <a:p>
            <a:r>
              <a:rPr lang="en-US" dirty="0" smtClean="0"/>
              <a:t>Individual ODEN reports will be run, by Operations, by PA and Program</a:t>
            </a:r>
          </a:p>
          <a:p>
            <a:pPr lvl="1"/>
            <a:r>
              <a:rPr lang="en-US" dirty="0" smtClean="0"/>
              <a:t>The reports are currently run with the From date of 01/01/2018</a:t>
            </a:r>
          </a:p>
          <a:p>
            <a:pPr lvl="1"/>
            <a:r>
              <a:rPr lang="en-US" dirty="0" smtClean="0"/>
              <a:t>The To date will be one month after the expiration list date, so for the May expiration list the To date will be 6/30/2019</a:t>
            </a:r>
          </a:p>
          <a:p>
            <a:pPr lvl="2"/>
            <a:r>
              <a:rPr lang="en-US" dirty="0" smtClean="0"/>
              <a:t>This will allow us to see all notices created with mail dates from 1/1/2018 through 6/30/2019</a:t>
            </a:r>
            <a:endParaRPr lang="en-US" dirty="0"/>
          </a:p>
        </p:txBody>
      </p:sp>
    </p:spTree>
    <p:extLst>
      <p:ext uri="{BB962C8B-B14F-4D97-AF65-F5344CB8AC3E}">
        <p14:creationId xmlns:p14="http://schemas.microsoft.com/office/powerpoint/2010/main" val="4051297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126" y="292744"/>
            <a:ext cx="8002273" cy="4736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ight Arrow 3"/>
          <p:cNvSpPr/>
          <p:nvPr/>
        </p:nvSpPr>
        <p:spPr>
          <a:xfrm>
            <a:off x="663924" y="914400"/>
            <a:ext cx="292608" cy="3810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5" name="TextBox 4"/>
          <p:cNvSpPr txBox="1"/>
          <p:nvPr/>
        </p:nvSpPr>
        <p:spPr>
          <a:xfrm>
            <a:off x="914400" y="5562600"/>
            <a:ext cx="7086600" cy="646331"/>
          </a:xfrm>
          <a:prstGeom prst="rect">
            <a:avLst/>
          </a:prstGeom>
          <a:noFill/>
        </p:spPr>
        <p:txBody>
          <a:bodyPr wrap="square" rtlCol="0">
            <a:spAutoFit/>
          </a:bodyPr>
          <a:lstStyle/>
          <a:p>
            <a:r>
              <a:rPr lang="en-US" dirty="0" smtClean="0"/>
              <a:t>The ODEN report will be set up to provide all Non-Renewal Notices created with Mail Dates between 1/1/2018 and 6/30/2019</a:t>
            </a:r>
            <a:endParaRPr lang="en-US" dirty="0"/>
          </a:p>
        </p:txBody>
      </p:sp>
    </p:spTree>
    <p:extLst>
      <p:ext uri="{BB962C8B-B14F-4D97-AF65-F5344CB8AC3E}">
        <p14:creationId xmlns:p14="http://schemas.microsoft.com/office/powerpoint/2010/main" val="3990513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862" y="838200"/>
            <a:ext cx="8010525"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612" y="3505200"/>
            <a:ext cx="7724775"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609600" y="3048000"/>
            <a:ext cx="7391400" cy="646331"/>
          </a:xfrm>
          <a:prstGeom prst="rect">
            <a:avLst/>
          </a:prstGeom>
          <a:noFill/>
        </p:spPr>
        <p:txBody>
          <a:bodyPr wrap="square" rtlCol="0">
            <a:spAutoFit/>
          </a:bodyPr>
          <a:lstStyle/>
          <a:p>
            <a:r>
              <a:rPr lang="en-US" dirty="0" smtClean="0"/>
              <a:t>This sets up the report, which is then Refreshed to create the final report</a:t>
            </a:r>
          </a:p>
          <a:p>
            <a:r>
              <a:rPr lang="en-US" dirty="0" smtClean="0"/>
              <a:t> </a:t>
            </a:r>
            <a:endParaRPr lang="en-US" dirty="0"/>
          </a:p>
        </p:txBody>
      </p:sp>
      <p:sp>
        <p:nvSpPr>
          <p:cNvPr id="3" name="TextBox 2"/>
          <p:cNvSpPr txBox="1"/>
          <p:nvPr/>
        </p:nvSpPr>
        <p:spPr>
          <a:xfrm>
            <a:off x="1143000" y="6324600"/>
            <a:ext cx="6858000" cy="369332"/>
          </a:xfrm>
          <a:prstGeom prst="rect">
            <a:avLst/>
          </a:prstGeom>
          <a:noFill/>
        </p:spPr>
        <p:txBody>
          <a:bodyPr wrap="square" rtlCol="0">
            <a:spAutoFit/>
          </a:bodyPr>
          <a:lstStyle/>
          <a:p>
            <a:r>
              <a:rPr lang="en-US" dirty="0" smtClean="0"/>
              <a:t>Right clicking the txt report allows it to be placed into Excel format</a:t>
            </a:r>
            <a:endParaRPr lang="en-US" dirty="0"/>
          </a:p>
        </p:txBody>
      </p:sp>
      <p:sp>
        <p:nvSpPr>
          <p:cNvPr id="6" name="Right Arrow 5"/>
          <p:cNvSpPr/>
          <p:nvPr/>
        </p:nvSpPr>
        <p:spPr>
          <a:xfrm>
            <a:off x="1981200" y="838200"/>
            <a:ext cx="292608" cy="3810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202000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Expiration</a:t>
            </a:r>
            <a:r>
              <a:rPr lang="en-US" sz="4000" baseline="0" dirty="0" smtClean="0"/>
              <a:t> to ODEN Report</a:t>
            </a:r>
            <a:endParaRPr lang="en-US" sz="4000" dirty="0"/>
          </a:p>
        </p:txBody>
      </p:sp>
      <p:sp>
        <p:nvSpPr>
          <p:cNvPr id="3" name="Content Placeholder 2"/>
          <p:cNvSpPr>
            <a:spLocks noGrp="1"/>
          </p:cNvSpPr>
          <p:nvPr>
            <p:ph idx="1"/>
          </p:nvPr>
        </p:nvSpPr>
        <p:spPr/>
        <p:txBody>
          <a:bodyPr/>
          <a:lstStyle/>
          <a:p>
            <a:r>
              <a:rPr lang="en-US" dirty="0" smtClean="0"/>
              <a:t>The Expiration report is copied into the Expiration to ODEN Report on the Expiration tab</a:t>
            </a:r>
          </a:p>
          <a:p>
            <a:r>
              <a:rPr lang="en-US" dirty="0" smtClean="0"/>
              <a:t>The ODEN NRN report is then converted to Excel and copied to this report on the ODEN tab </a:t>
            </a:r>
          </a:p>
          <a:p>
            <a:pPr lvl="1"/>
            <a:r>
              <a:rPr lang="en-US" dirty="0" smtClean="0"/>
              <a:t>A function is then run and reviewed to create a comparable policy number between the two reports</a:t>
            </a:r>
          </a:p>
        </p:txBody>
      </p:sp>
    </p:spTree>
    <p:extLst>
      <p:ext uri="{BB962C8B-B14F-4D97-AF65-F5344CB8AC3E}">
        <p14:creationId xmlns:p14="http://schemas.microsoft.com/office/powerpoint/2010/main" val="2509418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a:t>
            </a:r>
            <a:r>
              <a:rPr lang="en-US" baseline="0" dirty="0" smtClean="0"/>
              <a:t> NRN Report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Expiration tab of the report is then sorted by the specific PA and Program being reviewed</a:t>
            </a:r>
          </a:p>
          <a:p>
            <a:r>
              <a:rPr lang="en-US" dirty="0" smtClean="0"/>
              <a:t>The final report is then uploaded to the zshare</a:t>
            </a:r>
          </a:p>
          <a:p>
            <a:pPr marL="0" lvl="1" indent="0" algn="ctr">
              <a:buNone/>
            </a:pPr>
            <a:r>
              <a:rPr lang="en-US" sz="2900" b="1" u="sng" dirty="0" smtClean="0"/>
              <a:t>Zshare&gt;PA Management&gt;~TERMINATED PA NRN REPORTS</a:t>
            </a:r>
          </a:p>
          <a:p>
            <a:pPr marL="0" lvl="1" indent="0" algn="ctr">
              <a:buNone/>
            </a:pPr>
            <a:endParaRPr lang="en-US" sz="2900" b="1" u="sng" dirty="0" smtClean="0"/>
          </a:p>
          <a:p>
            <a:r>
              <a:rPr lang="en-US" dirty="0" smtClean="0"/>
              <a:t> The final reports are placed in folders named MM-YYYY and each report is named using the following format</a:t>
            </a:r>
          </a:p>
          <a:p>
            <a:pPr marL="0" indent="0">
              <a:buNone/>
            </a:pPr>
            <a:endParaRPr lang="en-US" dirty="0" smtClean="0"/>
          </a:p>
          <a:p>
            <a:pPr lvl="1"/>
            <a:r>
              <a:rPr lang="en-US" dirty="0" smtClean="0"/>
              <a:t>Month-Year PA Ticker Program Ticker</a:t>
            </a:r>
          </a:p>
          <a:p>
            <a:pPr marL="457200" lvl="1" indent="0">
              <a:buNone/>
            </a:pPr>
            <a:endParaRPr lang="en-US" dirty="0" smtClean="0"/>
          </a:p>
          <a:p>
            <a:pPr marL="457200" lvl="1" indent="0">
              <a:buNone/>
            </a:pPr>
            <a:r>
              <a:rPr lang="en-US" dirty="0" smtClean="0"/>
              <a:t>For the April </a:t>
            </a:r>
            <a:r>
              <a:rPr lang="en-US" dirty="0" err="1" smtClean="0"/>
              <a:t>Intercorp</a:t>
            </a:r>
            <a:r>
              <a:rPr lang="en-US" dirty="0" smtClean="0"/>
              <a:t>/</a:t>
            </a:r>
            <a:r>
              <a:rPr lang="en-US" dirty="0" err="1" smtClean="0"/>
              <a:t>Intercorp</a:t>
            </a:r>
            <a:r>
              <a:rPr lang="en-US" dirty="0" smtClean="0"/>
              <a:t> MPG report the name would show as:</a:t>
            </a:r>
          </a:p>
          <a:p>
            <a:pPr marL="457200" lvl="1" indent="0" algn="ctr">
              <a:buNone/>
            </a:pPr>
            <a:r>
              <a:rPr lang="en-US" b="1" u="sng" dirty="0" smtClean="0"/>
              <a:t>04-2019 INT IMPL</a:t>
            </a:r>
          </a:p>
          <a:p>
            <a:pPr marL="457200" lvl="1" indent="0">
              <a:buNone/>
            </a:pPr>
            <a:endParaRPr lang="en-US" dirty="0"/>
          </a:p>
          <a:p>
            <a:pPr lvl="1"/>
            <a:endParaRPr lang="en-US" dirty="0" smtClean="0"/>
          </a:p>
          <a:p>
            <a:endParaRPr lang="en-US" dirty="0" smtClean="0"/>
          </a:p>
          <a:p>
            <a:pPr marL="0" lvl="1" indent="0">
              <a:buNone/>
            </a:pPr>
            <a:r>
              <a:rPr lang="en-US" dirty="0" smtClean="0"/>
              <a:t>    </a:t>
            </a:r>
            <a:endParaRPr lang="en-US" dirty="0"/>
          </a:p>
          <a:p>
            <a:pPr marL="0" indent="0">
              <a:buNone/>
            </a:pPr>
            <a:endParaRPr lang="en-US" dirty="0"/>
          </a:p>
        </p:txBody>
      </p:sp>
    </p:spTree>
    <p:extLst>
      <p:ext uri="{BB962C8B-B14F-4D97-AF65-F5344CB8AC3E}">
        <p14:creationId xmlns:p14="http://schemas.microsoft.com/office/powerpoint/2010/main" val="25981059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Report Overview</a:t>
            </a:r>
            <a:endParaRPr lang="en-US" sz="4000" dirty="0"/>
          </a:p>
        </p:txBody>
      </p:sp>
      <p:sp>
        <p:nvSpPr>
          <p:cNvPr id="3" name="Content Placeholder 2"/>
          <p:cNvSpPr>
            <a:spLocks noGrp="1"/>
          </p:cNvSpPr>
          <p:nvPr>
            <p:ph idx="1"/>
          </p:nvPr>
        </p:nvSpPr>
        <p:spPr/>
        <p:txBody>
          <a:bodyPr>
            <a:normAutofit lnSpcReduction="10000"/>
          </a:bodyPr>
          <a:lstStyle/>
          <a:p>
            <a:r>
              <a:rPr lang="en-US" dirty="0" smtClean="0"/>
              <a:t>The Final Comparison Report will contain a list of all policies set to expire during the specific month of the report</a:t>
            </a:r>
          </a:p>
          <a:p>
            <a:r>
              <a:rPr lang="en-US" dirty="0" smtClean="0"/>
              <a:t>There are 4 additional columns to the far right of the report</a:t>
            </a:r>
          </a:p>
          <a:p>
            <a:r>
              <a:rPr lang="en-US" dirty="0" smtClean="0"/>
              <a:t>The first 3 provide the State Rules by LOB</a:t>
            </a:r>
          </a:p>
          <a:p>
            <a:r>
              <a:rPr lang="en-US" dirty="0" smtClean="0"/>
              <a:t>The last column provides either the Mail Date of the ODEN Notice or #N/A which means no notice was found</a:t>
            </a:r>
            <a:endParaRPr lang="en-US" dirty="0"/>
          </a:p>
        </p:txBody>
      </p:sp>
    </p:spTree>
    <p:extLst>
      <p:ext uri="{BB962C8B-B14F-4D97-AF65-F5344CB8AC3E}">
        <p14:creationId xmlns:p14="http://schemas.microsoft.com/office/powerpoint/2010/main" val="2683544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Review</a:t>
            </a:r>
            <a:endParaRPr lang="en-US" sz="4000" dirty="0"/>
          </a:p>
        </p:txBody>
      </p:sp>
      <p:sp>
        <p:nvSpPr>
          <p:cNvPr id="5" name="Content Placeholder 4"/>
          <p:cNvSpPr>
            <a:spLocks noGrp="1"/>
          </p:cNvSpPr>
          <p:nvPr>
            <p:ph idx="1"/>
          </p:nvPr>
        </p:nvSpPr>
        <p:spPr/>
        <p:txBody>
          <a:bodyPr>
            <a:normAutofit fontScale="77500" lnSpcReduction="20000"/>
          </a:bodyPr>
          <a:lstStyle/>
          <a:p>
            <a:r>
              <a:rPr lang="en-US" dirty="0" smtClean="0"/>
              <a:t>It has come to my attention during this process that not all PAs are using the AIG ODEN PT system</a:t>
            </a:r>
          </a:p>
          <a:p>
            <a:r>
              <a:rPr lang="en-US" dirty="0" smtClean="0"/>
              <a:t>The ODEN Policy Terminator system provided to each PA by AIG is the system on which these notices should be created  </a:t>
            </a:r>
          </a:p>
          <a:p>
            <a:pPr lvl="1"/>
            <a:r>
              <a:rPr lang="en-US" dirty="0" smtClean="0"/>
              <a:t>If for some reason your PA is not using this system, we have no way of tracking their notices</a:t>
            </a:r>
          </a:p>
          <a:p>
            <a:pPr lvl="1"/>
            <a:r>
              <a:rPr lang="en-US" dirty="0" smtClean="0"/>
              <a:t>We also have no backup should a terminated PA be sold or go out of business unless the notices are on our version of the system</a:t>
            </a:r>
            <a:endParaRPr lang="en-US" dirty="0"/>
          </a:p>
          <a:p>
            <a:pPr marL="457200" lvl="1" indent="0">
              <a:buNone/>
            </a:pPr>
            <a:r>
              <a:rPr lang="en-US" dirty="0" smtClean="0"/>
              <a:t>It would be extremely helpful if the PMs could request the name of the ODEN PT GROUP under which each of the terminated programs notices are being created, and there are some PAs who seem to have multiple unspecified ODEN Groups </a:t>
            </a:r>
          </a:p>
        </p:txBody>
      </p:sp>
    </p:spTree>
    <p:extLst>
      <p:ext uri="{BB962C8B-B14F-4D97-AF65-F5344CB8AC3E}">
        <p14:creationId xmlns:p14="http://schemas.microsoft.com/office/powerpoint/2010/main" val="869652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916</Words>
  <Application>Microsoft Office PowerPoint</Application>
  <PresentationFormat>On-screen Show (4:3)</PresentationFormat>
  <Paragraphs>72</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Program NRN Reports</vt:lpstr>
      <vt:lpstr>Monthly Expiration Reports</vt:lpstr>
      <vt:lpstr>ODEN Policy Terminator Reports</vt:lpstr>
      <vt:lpstr>PowerPoint Presentation</vt:lpstr>
      <vt:lpstr>PowerPoint Presentation</vt:lpstr>
      <vt:lpstr>Expiration to ODEN Report</vt:lpstr>
      <vt:lpstr>Final NRN Report</vt:lpstr>
      <vt:lpstr>Report Overview</vt:lpstr>
      <vt:lpstr>Review</vt:lpstr>
      <vt:lpstr>Next Steps</vt:lpstr>
    </vt:vector>
  </TitlesOfParts>
  <Company>AIG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NRN Reports</dc:title>
  <dc:creator>Churchill, Cathy</dc:creator>
  <cp:lastModifiedBy>Churchill, Cathy</cp:lastModifiedBy>
  <cp:revision>14</cp:revision>
  <cp:lastPrinted>2019-01-29T15:57:09Z</cp:lastPrinted>
  <dcterms:created xsi:type="dcterms:W3CDTF">2019-01-28T16:33:07Z</dcterms:created>
  <dcterms:modified xsi:type="dcterms:W3CDTF">2019-01-29T15:57:20Z</dcterms:modified>
</cp:coreProperties>
</file>